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jCxbdd+TjHTaHW89+gCXUYZLb/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A47DE6-2072-472D-9481-9DD1E888D2C8}">
  <a:tblStyle styleId="{71A47DE6-2072-472D-9481-9DD1E888D2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ex) 에어팟 A동 자전거 보관소에서 찾음 -&gt; 말로 특정하기 어려움 </a:t>
            </a:r>
            <a:endParaRPr/>
          </a:p>
        </p:txBody>
      </p:sp>
      <p:sp>
        <p:nvSpPr>
          <p:cNvPr id="259" name="Google Shape;25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중요한 게 보안 문제 -&gt; 학교 내에서는 별로 없지만 간간이 사진 개인정보 안가리는게 문제가 되고 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분실물 발견자가 글을 작성하는 것은 수고로운 일이다. 이 문제를 덜어주기 위해 + 개인정보 문제 </a:t>
            </a:r>
            <a:endParaRPr/>
          </a:p>
        </p:txBody>
      </p:sp>
      <p:sp>
        <p:nvSpPr>
          <p:cNvPr id="275" name="Google Shape;27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또한 지속적인 피드백으로 몇 가지 의도했던 기능을 삭제 후 UX 간편화 </a:t>
            </a:r>
            <a:endParaRPr/>
          </a:p>
        </p:txBody>
      </p:sp>
      <p:sp>
        <p:nvSpPr>
          <p:cNvPr id="291" name="Google Shape;29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21120305f3_2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321120305f3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dio 패키지, aouth 2.0 프로토콜</a:t>
            </a:r>
            <a:endParaRPr/>
          </a:p>
        </p:txBody>
      </p:sp>
      <p:sp>
        <p:nvSpPr>
          <p:cNvPr id="328" name="Google Shape;3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0"/>
              <a:t>클라이언트가 이미지 파일을 /process_image API로 POST 요청 -&gt; 서버는 EasyOCR로 텍스트를 읽고, 개인정보 및 얼굴을 탐지 후 마스킹 처리 -&gt; 마스킹된 이미지를 send_file로 클라이언트에 반환. 로컬에서 도커 이미지 빌드 후 EC2에서 실행 </a:t>
            </a:r>
            <a:endParaRPr/>
          </a:p>
        </p:txBody>
      </p:sp>
      <p:sp>
        <p:nvSpPr>
          <p:cNvPr id="347" name="Google Shape;34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보안-귀중품 잃어버렸을 때 안전하게 찾을 수 있는 방식 마련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무한도전 사물함 -&gt; 지금은 용도 x 활성화 할 수 있음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21120305f3_2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초기 기획한 평가표이다. 대부분의 항목에서 원래 의도했던 것을 잘 구현하였고, 추후 확장 가능한 솔루션이라고 판단했다.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서비스 사용자 유치 후 학교에서 활성화하는게 다음 단계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이를 기반으로 추가 기능 논의, 장기적으로 유지/운영이 가능한지 논의해봐야함 </a:t>
            </a:r>
            <a:endParaRPr/>
          </a:p>
        </p:txBody>
      </p:sp>
      <p:sp>
        <p:nvSpPr>
          <p:cNvPr id="374" name="Google Shape;374;g321120305f3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시연</a:t>
            </a:r>
            <a:endParaRPr/>
          </a:p>
        </p:txBody>
      </p:sp>
      <p:sp>
        <p:nvSpPr>
          <p:cNvPr id="384" name="Google Shape;38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학교 내에서는 많은 분실물이 발생하는데요, 그럴 때마다 에브리타임/단체 톡방에 어떤 물건을 발견했다 올라옵니다.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확인할 수 있으면 다행이지만 문제는 이 커뮤니티들이 분실물 말고도 다른 글이 많이 올라온다. 누락되기 쉬움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분실자/발견자 사이 소통의 문제가 있다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물건 분실로 에타에서 많이 글을 올려봤지만 실제 댓글이 달리는 경우는 드물다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이런 문제에 착안해서 저희는 서비스 기획을 하게 되었습니다.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질문</a:t>
            </a:r>
            <a:endParaRPr/>
          </a:p>
        </p:txBody>
      </p:sp>
      <p:sp>
        <p:nvSpPr>
          <p:cNvPr id="403" name="Google Shape;4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정리하면 다음과 같습니다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분실물 전용 플랫폼이므로 편리하고 용이하게 찾을 수 있다 </a:t>
            </a:r>
            <a:endParaRPr/>
          </a:p>
        </p:txBody>
      </p:sp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latin typeface="Arial"/>
                <a:ea typeface="Arial"/>
                <a:cs typeface="Arial"/>
                <a:sym typeface="Arial"/>
              </a:rPr>
              <a:t>이로써 발견자는 ~ 분실자는 ~ 있도록 합니다. </a:t>
            </a:r>
            <a:endParaRPr/>
          </a:p>
        </p:txBody>
      </p:sp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latin typeface="Arial"/>
                <a:ea typeface="Arial"/>
                <a:cs typeface="Arial"/>
                <a:sym typeface="Arial"/>
              </a:rPr>
              <a:t>Find-it은 사용자들이 손쉽게 분실물을 찾고 돌려줄 수 있도록 하는 것을 목표로 하는 플랫폼이다. 사용자는 분실물이 발생할 경우, 혹은 분실물을 발견할 경우 분실물의 위치, 종류, 사진, 특징 등을 플랫폼에 게시함으로서 분실물에 대한 정보를 다른 사용자들과 공유한다. </a:t>
            </a:r>
            <a:endParaRPr/>
          </a:p>
        </p:txBody>
      </p:sp>
      <p:sp>
        <p:nvSpPr>
          <p:cNvPr id="205" name="Google Shape;20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1120305f3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321120305f3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9997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321120305f3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1120305f3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321120305f3_2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9997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321120305f3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77811" y="3242821"/>
            <a:ext cx="4940563" cy="645955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0" y="6007510"/>
            <a:ext cx="12192000" cy="850490"/>
          </a:xfrm>
          <a:prstGeom prst="rect">
            <a:avLst/>
          </a:prstGeom>
          <a:solidFill>
            <a:srgbClr val="38393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9242323" y="6264377"/>
            <a:ext cx="2615379" cy="336755"/>
          </a:xfrm>
          <a:prstGeom prst="ellipse">
            <a:avLst/>
          </a:prstGeom>
          <a:solidFill>
            <a:schemeClr val="dk1">
              <a:alpha val="1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652385" y="2920181"/>
            <a:ext cx="3298526" cy="35125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677811" y="2440587"/>
            <a:ext cx="583422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FIND-IT</a:t>
            </a:r>
            <a:endParaRPr sz="9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398254" y="1712339"/>
            <a:ext cx="33062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Lost &amp; Found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" descr="Lost and found? Vector Icons free download in SVG, PNG Forma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190" y="992398"/>
            <a:ext cx="1448189" cy="1448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 descr="클립아트, 그래픽, 상징, 그래픽 디자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9917" y="1060704"/>
            <a:ext cx="2545482" cy="254548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8661529" y="204003"/>
            <a:ext cx="33062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2024 Service Learning Project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611030" y="4220767"/>
            <a:ext cx="464745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Team. 김철희, 서강현, 이재희, 이보성, 문건우 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"/>
          <p:cNvSpPr/>
          <p:nvPr/>
        </p:nvSpPr>
        <p:spPr>
          <a:xfrm>
            <a:off x="1255452" y="1673825"/>
            <a:ext cx="2451300" cy="3192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8"/>
          <p:cNvSpPr/>
          <p:nvPr/>
        </p:nvSpPr>
        <p:spPr>
          <a:xfrm>
            <a:off x="0" y="6007510"/>
            <a:ext cx="12192000" cy="850490"/>
          </a:xfrm>
          <a:prstGeom prst="rect">
            <a:avLst/>
          </a:prstGeom>
          <a:solidFill>
            <a:srgbClr val="38393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8"/>
          <p:cNvSpPr/>
          <p:nvPr/>
        </p:nvSpPr>
        <p:spPr>
          <a:xfrm>
            <a:off x="-377071" y="348218"/>
            <a:ext cx="2960015" cy="519048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462229" y="423075"/>
            <a:ext cx="216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기능 설명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8"/>
          <p:cNvSpPr/>
          <p:nvPr/>
        </p:nvSpPr>
        <p:spPr>
          <a:xfrm>
            <a:off x="-377071" y="348218"/>
            <a:ext cx="745020" cy="528475"/>
          </a:xfrm>
          <a:prstGeom prst="rect">
            <a:avLst/>
          </a:prstGeom>
          <a:solidFill>
            <a:srgbClr val="3839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6" name="Google Shape;266;p8"/>
          <p:cNvGrpSpPr/>
          <p:nvPr/>
        </p:nvGrpSpPr>
        <p:grpSpPr>
          <a:xfrm>
            <a:off x="8697433" y="876693"/>
            <a:ext cx="2747951" cy="5715863"/>
            <a:chOff x="367949" y="1517367"/>
            <a:chExt cx="1945009" cy="4045707"/>
          </a:xfrm>
        </p:grpSpPr>
        <p:pic>
          <p:nvPicPr>
            <p:cNvPr id="267" name="Google Shape;267;p8" descr="텍스트, 전자기기, 스크린샷, 디스플레이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t="-1" b="-190"/>
            <a:stretch/>
          </p:blipFill>
          <p:spPr>
            <a:xfrm>
              <a:off x="367949" y="1517367"/>
              <a:ext cx="1945009" cy="4045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8"/>
            <p:cNvSpPr/>
            <p:nvPr/>
          </p:nvSpPr>
          <p:spPr>
            <a:xfrm>
              <a:off x="438454" y="1589652"/>
              <a:ext cx="1793839" cy="3871349"/>
            </a:xfrm>
            <a:prstGeom prst="roundRect">
              <a:avLst>
                <a:gd name="adj" fmla="val 1176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69" name="Google Shape;269;p8"/>
          <p:cNvSpPr txBox="1"/>
          <p:nvPr/>
        </p:nvSpPr>
        <p:spPr>
          <a:xfrm>
            <a:off x="746616" y="2433186"/>
            <a:ext cx="77568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 b="1">
                <a:solidFill>
                  <a:schemeClr val="dk1"/>
                </a:solidFill>
              </a:rPr>
              <a:t>분실물의 위치를 지도 위에 건물 기반으로 매핑</a:t>
            </a:r>
            <a:r>
              <a:rPr lang="ko-KR" sz="2000">
                <a:solidFill>
                  <a:schemeClr val="dk1"/>
                </a:solidFill>
              </a:rPr>
              <a:t>할 수 있는 기능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>
                <a:solidFill>
                  <a:schemeClr val="dk1"/>
                </a:solidFill>
              </a:rPr>
              <a:t>상세 장소 설명이 필요한 경우, 텍스트로 작성 가능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 b="1">
                <a:solidFill>
                  <a:schemeClr val="dk1"/>
                </a:solidFill>
              </a:rPr>
              <a:t>텍스트만</a:t>
            </a:r>
            <a:r>
              <a:rPr lang="ko-KR" sz="2000">
                <a:solidFill>
                  <a:schemeClr val="dk1"/>
                </a:solidFill>
              </a:rPr>
              <a:t>으로 분실물 위치를 전달하는 </a:t>
            </a:r>
            <a:r>
              <a:rPr lang="ko-KR" sz="2000" b="1">
                <a:solidFill>
                  <a:schemeClr val="dk1"/>
                </a:solidFill>
              </a:rPr>
              <a:t>기존 방식의 한계를 극복</a:t>
            </a:r>
            <a:r>
              <a:rPr lang="ko-KR" sz="2000">
                <a:solidFill>
                  <a:schemeClr val="dk1"/>
                </a:solidFill>
              </a:rPr>
              <a:t> </a:t>
            </a:r>
            <a:endParaRPr sz="2000"/>
          </a:p>
        </p:txBody>
      </p:sp>
      <p:sp>
        <p:nvSpPr>
          <p:cNvPr id="270" name="Google Shape;270;p8"/>
          <p:cNvSpPr txBox="1"/>
          <p:nvPr/>
        </p:nvSpPr>
        <p:spPr>
          <a:xfrm>
            <a:off x="746626" y="1427300"/>
            <a:ext cx="3686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2800" b="1"/>
              <a:t>분실물 건물 위치</a:t>
            </a: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5074" y="925187"/>
            <a:ext cx="2592600" cy="561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"/>
          <p:cNvSpPr/>
          <p:nvPr/>
        </p:nvSpPr>
        <p:spPr>
          <a:xfrm>
            <a:off x="0" y="6007510"/>
            <a:ext cx="12192000" cy="850490"/>
          </a:xfrm>
          <a:prstGeom prst="rect">
            <a:avLst/>
          </a:prstGeom>
          <a:solidFill>
            <a:srgbClr val="38393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9"/>
          <p:cNvSpPr/>
          <p:nvPr/>
        </p:nvSpPr>
        <p:spPr>
          <a:xfrm>
            <a:off x="-377071" y="348218"/>
            <a:ext cx="2960015" cy="519048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9"/>
          <p:cNvSpPr txBox="1"/>
          <p:nvPr/>
        </p:nvSpPr>
        <p:spPr>
          <a:xfrm>
            <a:off x="462228" y="423075"/>
            <a:ext cx="201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기능 설명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-377071" y="348218"/>
            <a:ext cx="745020" cy="528475"/>
          </a:xfrm>
          <a:prstGeom prst="rect">
            <a:avLst/>
          </a:prstGeom>
          <a:solidFill>
            <a:srgbClr val="3839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9"/>
          <p:cNvSpPr/>
          <p:nvPr/>
        </p:nvSpPr>
        <p:spPr>
          <a:xfrm>
            <a:off x="1255457" y="1673822"/>
            <a:ext cx="2889823" cy="319226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9"/>
          <p:cNvSpPr txBox="1"/>
          <p:nvPr/>
        </p:nvSpPr>
        <p:spPr>
          <a:xfrm>
            <a:off x="746616" y="2433186"/>
            <a:ext cx="77568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ko-KR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OCR 마스킹 기능</a:t>
            </a:r>
            <a:endParaRPr sz="20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0" indent="-342900" algn="l" rtl="0"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ko-KR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주민등록번호, 얼굴, 전화번호 등 민감한 개인정보 포함 시</a:t>
            </a:r>
            <a:br>
              <a:rPr lang="ko-KR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사진 업로드와 동시에 </a:t>
            </a:r>
            <a:r>
              <a:rPr lang="ko-KR" sz="2000" b="1" i="0" u="none" strike="noStrike">
                <a:solidFill>
                  <a:srgbClr val="000000"/>
                </a:solidFill>
              </a:rPr>
              <a:t>자동으로 개인정보 블러 처리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83" name="Google Shape;283;p9"/>
          <p:cNvSpPr txBox="1"/>
          <p:nvPr/>
        </p:nvSpPr>
        <p:spPr>
          <a:xfrm>
            <a:off x="746616" y="1427296"/>
            <a:ext cx="629084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AI 개인정보 마스킹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9"/>
          <p:cNvGrpSpPr/>
          <p:nvPr/>
        </p:nvGrpSpPr>
        <p:grpSpPr>
          <a:xfrm>
            <a:off x="8697425" y="876660"/>
            <a:ext cx="2747909" cy="5715773"/>
            <a:chOff x="367949" y="1517367"/>
            <a:chExt cx="1945009" cy="4045706"/>
          </a:xfrm>
        </p:grpSpPr>
        <p:pic>
          <p:nvPicPr>
            <p:cNvPr id="285" name="Google Shape;285;p9" descr="텍스트, 전자기기, 스크린샷, 디스플레이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b="-190"/>
            <a:stretch/>
          </p:blipFill>
          <p:spPr>
            <a:xfrm>
              <a:off x="367949" y="1517367"/>
              <a:ext cx="1945009" cy="4045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9"/>
            <p:cNvSpPr/>
            <p:nvPr/>
          </p:nvSpPr>
          <p:spPr>
            <a:xfrm>
              <a:off x="438454" y="1589652"/>
              <a:ext cx="1793700" cy="3871200"/>
            </a:xfrm>
            <a:prstGeom prst="roundRect">
              <a:avLst>
                <a:gd name="adj" fmla="val 1176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87" name="Google Shape;28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3609" y="926625"/>
            <a:ext cx="2540400" cy="5505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"/>
          <p:cNvSpPr/>
          <p:nvPr/>
        </p:nvSpPr>
        <p:spPr>
          <a:xfrm>
            <a:off x="0" y="6007510"/>
            <a:ext cx="12192000" cy="850490"/>
          </a:xfrm>
          <a:prstGeom prst="rect">
            <a:avLst/>
          </a:prstGeom>
          <a:solidFill>
            <a:srgbClr val="38393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10"/>
          <p:cNvSpPr/>
          <p:nvPr/>
        </p:nvSpPr>
        <p:spPr>
          <a:xfrm>
            <a:off x="-377071" y="348218"/>
            <a:ext cx="2960015" cy="519048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0"/>
          <p:cNvSpPr txBox="1"/>
          <p:nvPr/>
        </p:nvSpPr>
        <p:spPr>
          <a:xfrm>
            <a:off x="462228" y="423075"/>
            <a:ext cx="206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기능 설명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-377071" y="348218"/>
            <a:ext cx="745020" cy="528475"/>
          </a:xfrm>
          <a:prstGeom prst="rect">
            <a:avLst/>
          </a:prstGeom>
          <a:solidFill>
            <a:srgbClr val="3839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1255457" y="1673822"/>
            <a:ext cx="5005135" cy="319226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0"/>
          <p:cNvSpPr txBox="1"/>
          <p:nvPr/>
        </p:nvSpPr>
        <p:spPr>
          <a:xfrm>
            <a:off x="746615" y="2433186"/>
            <a:ext cx="10587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ko-KR" sz="2000" b="1" i="0" u="none" strike="noStrike">
                <a:solidFill>
                  <a:srgbClr val="000000"/>
                </a:solidFill>
              </a:rPr>
              <a:t>채팅 기능 삭제</a:t>
            </a:r>
            <a:b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해당 게시글에서 모든 소통을 완료할 수 있도록 기존의 </a:t>
            </a:r>
            <a:r>
              <a:rPr lang="ko-KR" sz="2000" b="1">
                <a:solidFill>
                  <a:srgbClr val="000000"/>
                </a:solidFill>
              </a:rPr>
              <a:t>채팅 기능 삭제</a:t>
            </a:r>
            <a:br>
              <a:rPr lang="ko-KR" sz="2000" b="1">
                <a:solidFill>
                  <a:srgbClr val="000000"/>
                </a:solidFill>
              </a:rPr>
            </a:br>
            <a:b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 b="1">
                <a:solidFill>
                  <a:srgbClr val="000000"/>
                </a:solidFill>
              </a:rPr>
              <a:t>기능 단순화</a:t>
            </a:r>
            <a: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통한 사용자 경험 개선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0" indent="-342900" algn="l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1">
                <a:solidFill>
                  <a:schemeClr val="dk1"/>
                </a:solidFill>
              </a:rPr>
              <a:t>게시글 자동 생성 기능 삭제</a:t>
            </a:r>
            <a:b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게시글에서 자동 생성할 수 있는 정보는 한정적이므로, </a:t>
            </a:r>
            <a:r>
              <a:rPr lang="ko-KR" sz="2000" b="1">
                <a:solidFill>
                  <a:srgbClr val="000000"/>
                </a:solidFill>
              </a:rPr>
              <a:t>사용자의 추가적인 수정이 불가피함</a:t>
            </a:r>
            <a:endParaRPr sz="2000" b="1">
              <a:solidFill>
                <a:srgbClr val="000000"/>
              </a:solidFill>
            </a:endParaRPr>
          </a:p>
          <a:p>
            <a:pPr marL="482600" marR="0" lvl="0" indent="-215900" algn="l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0"/>
          <p:cNvSpPr txBox="1"/>
          <p:nvPr/>
        </p:nvSpPr>
        <p:spPr>
          <a:xfrm>
            <a:off x="746616" y="1427296"/>
            <a:ext cx="629084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피드백을 통한 지속적 서비스 개선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"/>
          <p:cNvSpPr/>
          <p:nvPr/>
        </p:nvSpPr>
        <p:spPr>
          <a:xfrm>
            <a:off x="0" y="6007510"/>
            <a:ext cx="12192000" cy="850490"/>
          </a:xfrm>
          <a:prstGeom prst="rect">
            <a:avLst/>
          </a:prstGeom>
          <a:solidFill>
            <a:srgbClr val="38393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11"/>
          <p:cNvSpPr/>
          <p:nvPr/>
        </p:nvSpPr>
        <p:spPr>
          <a:xfrm>
            <a:off x="-377071" y="348218"/>
            <a:ext cx="2960015" cy="519048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11"/>
          <p:cNvSpPr txBox="1"/>
          <p:nvPr/>
        </p:nvSpPr>
        <p:spPr>
          <a:xfrm>
            <a:off x="462229" y="423075"/>
            <a:ext cx="219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기술 구현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1"/>
          <p:cNvSpPr/>
          <p:nvPr/>
        </p:nvSpPr>
        <p:spPr>
          <a:xfrm>
            <a:off x="-377071" y="348218"/>
            <a:ext cx="745020" cy="528475"/>
          </a:xfrm>
          <a:prstGeom prst="rect">
            <a:avLst/>
          </a:prstGeom>
          <a:solidFill>
            <a:srgbClr val="3839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1"/>
          <p:cNvSpPr/>
          <p:nvPr/>
        </p:nvSpPr>
        <p:spPr>
          <a:xfrm>
            <a:off x="801278" y="1366887"/>
            <a:ext cx="10614582" cy="55048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9" name="Google Shape;309;p11"/>
          <p:cNvPicPr preferRelativeResize="0"/>
          <p:nvPr/>
        </p:nvPicPr>
        <p:blipFill rotWithShape="1">
          <a:blip r:embed="rId3">
            <a:alphaModFix/>
          </a:blip>
          <a:srcRect b="8062"/>
          <a:stretch/>
        </p:blipFill>
        <p:spPr>
          <a:xfrm>
            <a:off x="680238" y="1167939"/>
            <a:ext cx="10861522" cy="5731371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10" name="Google Shape;31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3483" y="1533616"/>
            <a:ext cx="5745033" cy="517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1"/>
          <p:cNvSpPr/>
          <p:nvPr/>
        </p:nvSpPr>
        <p:spPr>
          <a:xfrm>
            <a:off x="1416468" y="1778170"/>
            <a:ext cx="1560133" cy="319226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11"/>
          <p:cNvSpPr txBox="1"/>
          <p:nvPr/>
        </p:nvSpPr>
        <p:spPr>
          <a:xfrm>
            <a:off x="1416476" y="1778175"/>
            <a:ext cx="2191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21120305f3_2_42"/>
          <p:cNvSpPr/>
          <p:nvPr/>
        </p:nvSpPr>
        <p:spPr>
          <a:xfrm>
            <a:off x="0" y="6007510"/>
            <a:ext cx="12192000" cy="850500"/>
          </a:xfrm>
          <a:prstGeom prst="rect">
            <a:avLst/>
          </a:prstGeom>
          <a:solidFill>
            <a:srgbClr val="38393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g321120305f3_2_42"/>
          <p:cNvSpPr/>
          <p:nvPr/>
        </p:nvSpPr>
        <p:spPr>
          <a:xfrm>
            <a:off x="-377071" y="348218"/>
            <a:ext cx="2960100" cy="5190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g321120305f3_2_42"/>
          <p:cNvSpPr txBox="1"/>
          <p:nvPr/>
        </p:nvSpPr>
        <p:spPr>
          <a:xfrm>
            <a:off x="462229" y="423075"/>
            <a:ext cx="219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기술 구현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321120305f3_2_42"/>
          <p:cNvSpPr/>
          <p:nvPr/>
        </p:nvSpPr>
        <p:spPr>
          <a:xfrm>
            <a:off x="-377071" y="348218"/>
            <a:ext cx="744900" cy="528600"/>
          </a:xfrm>
          <a:prstGeom prst="rect">
            <a:avLst/>
          </a:prstGeom>
          <a:solidFill>
            <a:srgbClr val="3839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321120305f3_2_42"/>
          <p:cNvSpPr/>
          <p:nvPr/>
        </p:nvSpPr>
        <p:spPr>
          <a:xfrm>
            <a:off x="801278" y="1366887"/>
            <a:ext cx="10614600" cy="55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2" name="Google Shape;322;g321120305f3_2_42"/>
          <p:cNvPicPr preferRelativeResize="0"/>
          <p:nvPr/>
        </p:nvPicPr>
        <p:blipFill rotWithShape="1">
          <a:blip r:embed="rId3">
            <a:alphaModFix/>
          </a:blip>
          <a:srcRect b="8062"/>
          <a:stretch/>
        </p:blipFill>
        <p:spPr>
          <a:xfrm>
            <a:off x="680238" y="1167939"/>
            <a:ext cx="10861523" cy="5731371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</p:pic>
      <p:sp>
        <p:nvSpPr>
          <p:cNvPr id="323" name="Google Shape;323;g321120305f3_2_42"/>
          <p:cNvSpPr/>
          <p:nvPr/>
        </p:nvSpPr>
        <p:spPr>
          <a:xfrm>
            <a:off x="1416468" y="1778170"/>
            <a:ext cx="1560000" cy="3192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g321120305f3_2_42"/>
          <p:cNvSpPr txBox="1"/>
          <p:nvPr/>
        </p:nvSpPr>
        <p:spPr>
          <a:xfrm>
            <a:off x="1416476" y="1778175"/>
            <a:ext cx="2191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g321120305f3_2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262" y="1437675"/>
            <a:ext cx="679187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2"/>
          <p:cNvSpPr/>
          <p:nvPr/>
        </p:nvSpPr>
        <p:spPr>
          <a:xfrm>
            <a:off x="0" y="6007510"/>
            <a:ext cx="12192000" cy="850490"/>
          </a:xfrm>
          <a:prstGeom prst="rect">
            <a:avLst/>
          </a:prstGeom>
          <a:solidFill>
            <a:srgbClr val="38393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2"/>
          <p:cNvSpPr/>
          <p:nvPr/>
        </p:nvSpPr>
        <p:spPr>
          <a:xfrm>
            <a:off x="-377071" y="348218"/>
            <a:ext cx="2960015" cy="519048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12"/>
          <p:cNvSpPr txBox="1"/>
          <p:nvPr/>
        </p:nvSpPr>
        <p:spPr>
          <a:xfrm>
            <a:off x="462228" y="423075"/>
            <a:ext cx="187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기술 구현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2"/>
          <p:cNvSpPr/>
          <p:nvPr/>
        </p:nvSpPr>
        <p:spPr>
          <a:xfrm>
            <a:off x="-377071" y="348218"/>
            <a:ext cx="745020" cy="528475"/>
          </a:xfrm>
          <a:prstGeom prst="rect">
            <a:avLst/>
          </a:prstGeom>
          <a:solidFill>
            <a:srgbClr val="3839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12"/>
          <p:cNvSpPr/>
          <p:nvPr/>
        </p:nvSpPr>
        <p:spPr>
          <a:xfrm>
            <a:off x="801278" y="1366887"/>
            <a:ext cx="10614582" cy="55048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5" name="Google Shape;335;p12"/>
          <p:cNvPicPr preferRelativeResize="0"/>
          <p:nvPr/>
        </p:nvPicPr>
        <p:blipFill rotWithShape="1">
          <a:blip r:embed="rId3">
            <a:alphaModFix/>
          </a:blip>
          <a:srcRect b="8062"/>
          <a:stretch/>
        </p:blipFill>
        <p:spPr>
          <a:xfrm>
            <a:off x="677800" y="1140339"/>
            <a:ext cx="10861523" cy="5731371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</p:pic>
      <p:sp>
        <p:nvSpPr>
          <p:cNvPr id="336" name="Google Shape;336;p12"/>
          <p:cNvSpPr/>
          <p:nvPr/>
        </p:nvSpPr>
        <p:spPr>
          <a:xfrm>
            <a:off x="1416468" y="1778170"/>
            <a:ext cx="1560133" cy="319226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12"/>
          <p:cNvSpPr txBox="1"/>
          <p:nvPr/>
        </p:nvSpPr>
        <p:spPr>
          <a:xfrm>
            <a:off x="1416468" y="1778170"/>
            <a:ext cx="210397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12"/>
          <p:cNvPicPr preferRelativeResize="0"/>
          <p:nvPr/>
        </p:nvPicPr>
        <p:blipFill rotWithShape="1">
          <a:blip r:embed="rId4">
            <a:alphaModFix/>
          </a:blip>
          <a:srcRect l="16500" t="30028" r="21606" b="33296"/>
          <a:stretch/>
        </p:blipFill>
        <p:spPr>
          <a:xfrm>
            <a:off x="1384242" y="2801525"/>
            <a:ext cx="4361231" cy="1271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7650" y="2381575"/>
            <a:ext cx="4815213" cy="14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8625" y="4741850"/>
            <a:ext cx="3340100" cy="16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2"/>
          <p:cNvSpPr txBox="1"/>
          <p:nvPr/>
        </p:nvSpPr>
        <p:spPr>
          <a:xfrm>
            <a:off x="7239275" y="1806425"/>
            <a:ext cx="32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95959"/>
                </a:solidFill>
              </a:rPr>
              <a:t>REST API communication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42" name="Google Shape;342;p12"/>
          <p:cNvSpPr txBox="1"/>
          <p:nvPr/>
        </p:nvSpPr>
        <p:spPr>
          <a:xfrm>
            <a:off x="7298725" y="4126600"/>
            <a:ext cx="282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95959"/>
                </a:solidFill>
              </a:rPr>
              <a:t>Login Method(OAuth2.0)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343" name="Google Shape;343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5375" y="4664500"/>
            <a:ext cx="4579960" cy="15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"/>
          <p:cNvSpPr/>
          <p:nvPr/>
        </p:nvSpPr>
        <p:spPr>
          <a:xfrm>
            <a:off x="0" y="6007510"/>
            <a:ext cx="12192000" cy="850490"/>
          </a:xfrm>
          <a:prstGeom prst="rect">
            <a:avLst/>
          </a:prstGeom>
          <a:solidFill>
            <a:srgbClr val="38393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13"/>
          <p:cNvSpPr/>
          <p:nvPr/>
        </p:nvSpPr>
        <p:spPr>
          <a:xfrm>
            <a:off x="-377071" y="348218"/>
            <a:ext cx="2960015" cy="519048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13"/>
          <p:cNvSpPr txBox="1"/>
          <p:nvPr/>
        </p:nvSpPr>
        <p:spPr>
          <a:xfrm>
            <a:off x="462229" y="423075"/>
            <a:ext cx="212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기술 구현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3"/>
          <p:cNvSpPr/>
          <p:nvPr/>
        </p:nvSpPr>
        <p:spPr>
          <a:xfrm>
            <a:off x="-377071" y="348218"/>
            <a:ext cx="745020" cy="528475"/>
          </a:xfrm>
          <a:prstGeom prst="rect">
            <a:avLst/>
          </a:prstGeom>
          <a:solidFill>
            <a:srgbClr val="3839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3"/>
          <p:cNvSpPr/>
          <p:nvPr/>
        </p:nvSpPr>
        <p:spPr>
          <a:xfrm>
            <a:off x="801278" y="1366887"/>
            <a:ext cx="10614582" cy="55048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4" name="Google Shape;354;p13"/>
          <p:cNvPicPr preferRelativeResize="0"/>
          <p:nvPr/>
        </p:nvPicPr>
        <p:blipFill rotWithShape="1">
          <a:blip r:embed="rId3">
            <a:alphaModFix/>
          </a:blip>
          <a:srcRect b="8062"/>
          <a:stretch/>
        </p:blipFill>
        <p:spPr>
          <a:xfrm>
            <a:off x="680238" y="1167939"/>
            <a:ext cx="10861522" cy="5731371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</p:pic>
      <p:sp>
        <p:nvSpPr>
          <p:cNvPr id="355" name="Google Shape;355;p13"/>
          <p:cNvSpPr/>
          <p:nvPr/>
        </p:nvSpPr>
        <p:spPr>
          <a:xfrm>
            <a:off x="1416469" y="1778170"/>
            <a:ext cx="599022" cy="319226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3"/>
          <p:cNvSpPr txBox="1"/>
          <p:nvPr/>
        </p:nvSpPr>
        <p:spPr>
          <a:xfrm>
            <a:off x="1416468" y="1778170"/>
            <a:ext cx="7438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3"/>
          <p:cNvSpPr txBox="1"/>
          <p:nvPr/>
        </p:nvSpPr>
        <p:spPr>
          <a:xfrm>
            <a:off x="1416468" y="2508679"/>
            <a:ext cx="97493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easyocr 모듈을 이용해 이미지에서 텍스트를 추출하고</a:t>
            </a: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개인정보 패턴(전화번호, 주민번호, 주소) 탐지 후, 해당 영역과 얼굴을 블러 처리하여 마스킹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8" name="Google Shape;358;p13" descr="스크린샷, 그래픽, 그래픽 디자인, 디자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82944" y="3642078"/>
            <a:ext cx="8176891" cy="246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3" descr="텍스트, 라벨, 실내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 l="20000" t="24222" r="12832" b="19931"/>
          <a:stretch/>
        </p:blipFill>
        <p:spPr>
          <a:xfrm>
            <a:off x="8167497" y="348218"/>
            <a:ext cx="2735355" cy="1705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4"/>
          <p:cNvSpPr/>
          <p:nvPr/>
        </p:nvSpPr>
        <p:spPr>
          <a:xfrm>
            <a:off x="950741" y="3809991"/>
            <a:ext cx="4942143" cy="246418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p14"/>
          <p:cNvSpPr/>
          <p:nvPr/>
        </p:nvSpPr>
        <p:spPr>
          <a:xfrm>
            <a:off x="950741" y="2120862"/>
            <a:ext cx="3103183" cy="246418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14"/>
          <p:cNvSpPr/>
          <p:nvPr/>
        </p:nvSpPr>
        <p:spPr>
          <a:xfrm>
            <a:off x="0" y="6007510"/>
            <a:ext cx="12192000" cy="850490"/>
          </a:xfrm>
          <a:prstGeom prst="rect">
            <a:avLst/>
          </a:prstGeom>
          <a:solidFill>
            <a:srgbClr val="38393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p14"/>
          <p:cNvSpPr/>
          <p:nvPr/>
        </p:nvSpPr>
        <p:spPr>
          <a:xfrm>
            <a:off x="-377071" y="348218"/>
            <a:ext cx="2960015" cy="519048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p14"/>
          <p:cNvSpPr txBox="1"/>
          <p:nvPr/>
        </p:nvSpPr>
        <p:spPr>
          <a:xfrm>
            <a:off x="462219" y="423076"/>
            <a:ext cx="17732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추후 발전방향 </a:t>
            </a:r>
            <a:endParaRPr/>
          </a:p>
        </p:txBody>
      </p:sp>
      <p:sp>
        <p:nvSpPr>
          <p:cNvPr id="369" name="Google Shape;369;p14"/>
          <p:cNvSpPr/>
          <p:nvPr/>
        </p:nvSpPr>
        <p:spPr>
          <a:xfrm>
            <a:off x="-377071" y="348218"/>
            <a:ext cx="745020" cy="528475"/>
          </a:xfrm>
          <a:prstGeom prst="rect">
            <a:avLst/>
          </a:prstGeom>
          <a:solidFill>
            <a:srgbClr val="3839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14"/>
          <p:cNvSpPr txBox="1"/>
          <p:nvPr/>
        </p:nvSpPr>
        <p:spPr>
          <a:xfrm>
            <a:off x="462219" y="1925186"/>
            <a:ext cx="105876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ko-KR" sz="2400" b="1">
                <a:solidFill>
                  <a:srgbClr val="000000"/>
                </a:solidFill>
              </a:rPr>
              <a:t>분실물 전용 사물함 운영</a:t>
            </a:r>
            <a:b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학교 내 </a:t>
            </a:r>
            <a:r>
              <a:rPr lang="ko-KR" sz="2000" b="1">
                <a:solidFill>
                  <a:srgbClr val="000000"/>
                </a:solidFill>
              </a:rPr>
              <a:t>분실물 보관 공간을 마련</a:t>
            </a:r>
            <a: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 잃어버린 물건을 정해진 장소에 보관하도록 운영</a:t>
            </a:r>
            <a:b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분실물 발견자의 물건 전달에 대한 부담을 덜어줄 수 있음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0" indent="-342900" algn="l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 b="1">
                <a:solidFill>
                  <a:schemeClr val="dk1"/>
                </a:solidFill>
              </a:rPr>
              <a:t>정기적인 이벤트 및 다양한 기관과 연계</a:t>
            </a:r>
            <a:b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활동 우수 사용자를 대상으로 </a:t>
            </a:r>
            <a:r>
              <a:rPr lang="ko-KR" sz="2000" b="1">
                <a:solidFill>
                  <a:srgbClr val="000000"/>
                </a:solidFill>
              </a:rPr>
              <a:t>리워드</a:t>
            </a:r>
            <a: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제공, </a:t>
            </a:r>
            <a:r>
              <a:rPr lang="ko-KR" sz="2000" b="1">
                <a:solidFill>
                  <a:srgbClr val="000000"/>
                </a:solidFill>
              </a:rPr>
              <a:t>게이미피케이션</a:t>
            </a:r>
            <a: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요소 결합 등 서비스의 활동을 촉진할 수 있는 형태의 이벤트를 개최</a:t>
            </a:r>
            <a:b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경찰청 유실물 종합관리시스템 등 </a:t>
            </a:r>
            <a:r>
              <a:rPr lang="ko-KR" sz="2000" b="1">
                <a:solidFill>
                  <a:srgbClr val="000000"/>
                </a:solidFill>
              </a:rPr>
              <a:t>공공기관과의 연계</a:t>
            </a:r>
            <a: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통해 서비스 타겟 확장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14"/>
          <p:cNvPicPr preferRelativeResize="0"/>
          <p:nvPr/>
        </p:nvPicPr>
        <p:blipFill rotWithShape="1">
          <a:blip r:embed="rId3">
            <a:alphaModFix/>
          </a:blip>
          <a:srcRect t="1" b="29964"/>
          <a:stretch/>
        </p:blipFill>
        <p:spPr>
          <a:xfrm>
            <a:off x="7477761" y="266305"/>
            <a:ext cx="3931920" cy="2065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1120305f3_2_57"/>
          <p:cNvSpPr/>
          <p:nvPr/>
        </p:nvSpPr>
        <p:spPr>
          <a:xfrm>
            <a:off x="0" y="6007510"/>
            <a:ext cx="12192000" cy="850500"/>
          </a:xfrm>
          <a:prstGeom prst="rect">
            <a:avLst/>
          </a:prstGeom>
          <a:solidFill>
            <a:srgbClr val="38393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g321120305f3_2_57"/>
          <p:cNvSpPr/>
          <p:nvPr/>
        </p:nvSpPr>
        <p:spPr>
          <a:xfrm>
            <a:off x="-377071" y="348218"/>
            <a:ext cx="2960100" cy="5190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g321120305f3_2_57"/>
          <p:cNvSpPr txBox="1"/>
          <p:nvPr/>
        </p:nvSpPr>
        <p:spPr>
          <a:xfrm>
            <a:off x="462219" y="423076"/>
            <a:ext cx="177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6</a:t>
            </a: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sz="1800" b="1">
                <a:solidFill>
                  <a:schemeClr val="lt1"/>
                </a:solidFill>
              </a:rPr>
              <a:t>평가</a:t>
            </a:r>
            <a:endParaRPr/>
          </a:p>
        </p:txBody>
      </p:sp>
      <p:sp>
        <p:nvSpPr>
          <p:cNvPr id="379" name="Google Shape;379;g321120305f3_2_57"/>
          <p:cNvSpPr/>
          <p:nvPr/>
        </p:nvSpPr>
        <p:spPr>
          <a:xfrm>
            <a:off x="-377071" y="348218"/>
            <a:ext cx="744900" cy="528600"/>
          </a:xfrm>
          <a:prstGeom prst="rect">
            <a:avLst/>
          </a:prstGeom>
          <a:solidFill>
            <a:srgbClr val="3839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80" name="Google Shape;380;g321120305f3_2_57"/>
          <p:cNvGraphicFramePr/>
          <p:nvPr/>
        </p:nvGraphicFramePr>
        <p:xfrm>
          <a:off x="2657475" y="67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{71A47DE6-2072-472D-9481-9DD1E888D2C8}</a:tableStyleId>
              </a:tblPr>
              <a:tblGrid>
                <a:gridCol w="160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항목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상세 질문</a:t>
                      </a:r>
                      <a:endParaRPr/>
                    </a:p>
                  </a:txBody>
                  <a:tcPr marL="91425" marR="91425" marT="91425" marB="91425" anchor="ctr"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배점</a:t>
                      </a:r>
                      <a:endParaRPr/>
                    </a:p>
                  </a:txBody>
                  <a:tcPr marL="91425" marR="91425" marT="91425" marB="91425" anchor="ctr"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평가 </a:t>
                      </a:r>
                      <a:endParaRPr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000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서비스러닝 만족도 (15)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개발에 대한 자신감이 생겼는가</a:t>
                      </a:r>
                      <a:endParaRPr/>
                    </a:p>
                  </a:txBody>
                  <a:tcPr marL="91425" marR="91425" marT="91425" marB="91425" anchor="ctr"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L="91425" marR="91425" marT="91425" marB="91425" anchor="ctr"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팀원들과 역할분배, 소통, 협력이 잘 이루어졌는가?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</a:t>
                      </a:r>
                      <a:endParaRPr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IT기술로써 사회의 문제를 해결하고자 했던 경험이었는가?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개인적으로 성장했는가?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합</a:t>
                      </a: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13</a:t>
                      </a:r>
                      <a:endParaRPr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000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제품 목표 달성도 (15)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계획했던 기능들을 모두 구현하였는가</a:t>
                      </a:r>
                      <a:endParaRPr/>
                    </a:p>
                  </a:txBody>
                  <a:tcPr marL="91425" marR="91425" marT="91425" marB="91425" anchor="ctr"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</a:t>
                      </a:r>
                      <a:endParaRPr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서비스의 유저 플로우가 원활하게 진행되는가?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서비스 내 불필요한 작업이나 오류는 없는가?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실질적인 서비스 사용자가 있는가?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</a:t>
                      </a:r>
                      <a:endParaRPr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5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합</a:t>
                      </a:r>
                      <a:endParaRPr/>
                    </a:p>
                  </a:txBody>
                  <a:tcPr marL="91425" marR="91425" marT="91425" marB="91425" anchor="ctr"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11</a:t>
                      </a:r>
                      <a:endParaRPr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500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확장성 (10)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다른 캠퍼스, 기업 등에 이 서비스를 유연하게 제공할 수 있는가?</a:t>
                      </a:r>
                      <a:endParaRPr/>
                    </a:p>
                  </a:txBody>
                  <a:tcPr marL="91425" marR="91425" marT="91425" marB="91425" anchor="ctr"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</a:t>
                      </a:r>
                      <a:endParaRPr/>
                    </a:p>
                  </a:txBody>
                  <a:tcPr marL="91425" marR="91425" marT="91425" marB="91425" anchor="ctr"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</a:t>
                      </a:r>
                      <a:endParaRPr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5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프로젝트를 장기적으로 유지/운영이 가능한가?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</a:t>
                      </a:r>
                      <a:endParaRPr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5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서비스 완성 후, 팀 내에서 추가 기능에 대한 논의가 이루어졌는가?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</a:t>
                      </a:r>
                      <a:endParaRPr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5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합</a:t>
                      </a:r>
                      <a:endParaRPr/>
                    </a:p>
                  </a:txBody>
                  <a:tcPr marL="91425" marR="91425" marT="91425" marB="91425" anchor="ctr"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6</a:t>
                      </a:r>
                      <a:endParaRPr/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"/>
          <p:cNvSpPr/>
          <p:nvPr/>
        </p:nvSpPr>
        <p:spPr>
          <a:xfrm>
            <a:off x="0" y="6007510"/>
            <a:ext cx="12192000" cy="850490"/>
          </a:xfrm>
          <a:prstGeom prst="rect">
            <a:avLst/>
          </a:prstGeom>
          <a:solidFill>
            <a:srgbClr val="38393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15"/>
          <p:cNvSpPr/>
          <p:nvPr/>
        </p:nvSpPr>
        <p:spPr>
          <a:xfrm>
            <a:off x="-377071" y="348218"/>
            <a:ext cx="2413274" cy="519048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15"/>
          <p:cNvSpPr txBox="1"/>
          <p:nvPr/>
        </p:nvSpPr>
        <p:spPr>
          <a:xfrm>
            <a:off x="462227" y="423075"/>
            <a:ext cx="146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7</a:t>
            </a: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팀 소개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-377071" y="348218"/>
            <a:ext cx="745020" cy="528475"/>
          </a:xfrm>
          <a:prstGeom prst="rect">
            <a:avLst/>
          </a:prstGeom>
          <a:solidFill>
            <a:srgbClr val="3839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62815" y="4366157"/>
            <a:ext cx="12066370" cy="1015665"/>
            <a:chOff x="729608" y="1669255"/>
            <a:chExt cx="12066370" cy="1015665"/>
          </a:xfrm>
        </p:grpSpPr>
        <p:sp>
          <p:nvSpPr>
            <p:cNvPr id="391" name="Google Shape;391;p15"/>
            <p:cNvSpPr txBox="1"/>
            <p:nvPr/>
          </p:nvSpPr>
          <p:spPr>
            <a:xfrm>
              <a:off x="729608" y="1669257"/>
              <a:ext cx="24132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397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김철희 (EECS19)</a:t>
              </a:r>
              <a:endParaRPr/>
            </a:p>
            <a:p>
              <a:pPr marL="139700" marR="0" lvl="0" indent="0" algn="ctr" rtl="0"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BackEnd</a:t>
              </a:r>
              <a:endParaRPr/>
            </a:p>
          </p:txBody>
        </p:sp>
        <p:sp>
          <p:nvSpPr>
            <p:cNvPr id="392" name="Google Shape;392;p15"/>
            <p:cNvSpPr txBox="1"/>
            <p:nvPr/>
          </p:nvSpPr>
          <p:spPr>
            <a:xfrm>
              <a:off x="3142882" y="1669257"/>
              <a:ext cx="24132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397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서강현 (EECS19)</a:t>
              </a:r>
              <a:endParaRPr/>
            </a:p>
            <a:p>
              <a:pPr marL="139700" marR="0" lvl="0" indent="0" algn="ctr" rtl="0"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FrontEnd</a:t>
              </a:r>
              <a:endParaRPr/>
            </a:p>
          </p:txBody>
        </p:sp>
        <p:sp>
          <p:nvSpPr>
            <p:cNvPr id="393" name="Google Shape;393;p15"/>
            <p:cNvSpPr txBox="1"/>
            <p:nvPr/>
          </p:nvSpPr>
          <p:spPr>
            <a:xfrm>
              <a:off x="5556156" y="1669257"/>
              <a:ext cx="24132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397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이재희 (EECS21)</a:t>
              </a:r>
              <a:endParaRPr/>
            </a:p>
            <a:p>
              <a:pPr marL="139700" marR="0" lvl="0" indent="0" algn="ctr" rtl="0"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AI</a:t>
              </a:r>
              <a:endParaRPr/>
            </a:p>
          </p:txBody>
        </p:sp>
        <p:sp>
          <p:nvSpPr>
            <p:cNvPr id="394" name="Google Shape;394;p15"/>
            <p:cNvSpPr txBox="1"/>
            <p:nvPr/>
          </p:nvSpPr>
          <p:spPr>
            <a:xfrm>
              <a:off x="7969430" y="1669256"/>
              <a:ext cx="24132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397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이보성 (EECS23)</a:t>
              </a:r>
              <a:endParaRPr/>
            </a:p>
            <a:p>
              <a:pPr marL="139700" marR="0" lvl="0" indent="0" algn="ctr" rtl="0"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FrontEnd</a:t>
              </a:r>
              <a:endParaRPr/>
            </a:p>
          </p:txBody>
        </p:sp>
        <p:sp>
          <p:nvSpPr>
            <p:cNvPr id="395" name="Google Shape;395;p15"/>
            <p:cNvSpPr txBox="1"/>
            <p:nvPr/>
          </p:nvSpPr>
          <p:spPr>
            <a:xfrm>
              <a:off x="10382704" y="1669255"/>
              <a:ext cx="24132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397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문건우 (EECS24)</a:t>
              </a:r>
              <a:endParaRPr/>
            </a:p>
            <a:p>
              <a:pPr marL="139700" marR="0" lvl="0" indent="0" algn="ctr" rtl="0"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BackEnd</a:t>
              </a:r>
              <a:endParaRPr/>
            </a:p>
          </p:txBody>
        </p:sp>
      </p:grpSp>
      <p:pic>
        <p:nvPicPr>
          <p:cNvPr id="396" name="Google Shape;396;p15" descr="사람, 인간의 얼굴, 미소, 턱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507" y="1773078"/>
            <a:ext cx="2173890" cy="21738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97" name="Google Shape;397;p15" descr="나무, 의류, 야외, 사람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 l="25040" t="35254" r="22779" b="31432"/>
          <a:stretch/>
        </p:blipFill>
        <p:spPr>
          <a:xfrm>
            <a:off x="5067877" y="1773078"/>
            <a:ext cx="2270615" cy="217389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98" name="Google Shape;39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9900" y="1773075"/>
            <a:ext cx="2047590" cy="21739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9" name="Google Shape;39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16100" y="1773075"/>
            <a:ext cx="2047600" cy="217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9170" y="1773075"/>
            <a:ext cx="2173901" cy="217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-377071" y="348218"/>
            <a:ext cx="2960015" cy="519048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462228" y="423075"/>
            <a:ext cx="191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문제 정의</a:t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-377071" y="348218"/>
            <a:ext cx="745020" cy="528475"/>
          </a:xfrm>
          <a:prstGeom prst="rect">
            <a:avLst/>
          </a:prstGeom>
          <a:solidFill>
            <a:srgbClr val="3839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2" descr="Crying Man Silhouette - Silhouette of a Sad Person - CleanPNG / KissPNG"/>
          <p:cNvSpPr/>
          <p:nvPr/>
        </p:nvSpPr>
        <p:spPr>
          <a:xfrm>
            <a:off x="5716239" y="2786139"/>
            <a:ext cx="379761" cy="37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649" y="1927254"/>
            <a:ext cx="3916074" cy="342350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/>
        </p:nvSpPr>
        <p:spPr>
          <a:xfrm>
            <a:off x="3122347" y="1347968"/>
            <a:ext cx="1337120" cy="1158572"/>
          </a:xfrm>
          <a:prstGeom prst="wedgeEllipseCallout">
            <a:avLst>
              <a:gd name="adj1" fmla="val -51625"/>
              <a:gd name="adj2" fmla="val 47559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" name="Google Shape;109;p2" descr="스마트 폰 - 무료 과학 기술개 아이콘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7572" y="1583919"/>
            <a:ext cx="686670" cy="68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/>
          <p:nvPr/>
        </p:nvSpPr>
        <p:spPr>
          <a:xfrm rot="-2655933">
            <a:off x="3406460" y="1544603"/>
            <a:ext cx="768894" cy="765302"/>
          </a:xfrm>
          <a:prstGeom prst="plus">
            <a:avLst>
              <a:gd name="adj" fmla="val 47183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1" name="Google Shape;111;p2"/>
          <p:cNvGrpSpPr/>
          <p:nvPr/>
        </p:nvGrpSpPr>
        <p:grpSpPr>
          <a:xfrm>
            <a:off x="5716239" y="1297045"/>
            <a:ext cx="2716195" cy="4503265"/>
            <a:chOff x="5720678" y="1655998"/>
            <a:chExt cx="2716195" cy="4503265"/>
          </a:xfrm>
        </p:grpSpPr>
        <p:pic>
          <p:nvPicPr>
            <p:cNvPr id="112" name="Google Shape;112;p2"/>
            <p:cNvPicPr preferRelativeResize="0"/>
            <p:nvPr/>
          </p:nvPicPr>
          <p:blipFill rotWithShape="1">
            <a:blip r:embed="rId5">
              <a:alphaModFix/>
            </a:blip>
            <a:srcRect b="55798"/>
            <a:stretch/>
          </p:blipFill>
          <p:spPr>
            <a:xfrm>
              <a:off x="5720678" y="1655998"/>
              <a:ext cx="2716195" cy="2599210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705"/>
                </a:srgbClr>
              </a:outerShdw>
            </a:effectLst>
          </p:spPr>
        </p:pic>
        <p:pic>
          <p:nvPicPr>
            <p:cNvPr id="113" name="Google Shape;113;p2"/>
            <p:cNvPicPr preferRelativeResize="0"/>
            <p:nvPr/>
          </p:nvPicPr>
          <p:blipFill rotWithShape="1">
            <a:blip r:embed="rId6">
              <a:alphaModFix/>
            </a:blip>
            <a:srcRect t="5449" b="61549"/>
            <a:stretch/>
          </p:blipFill>
          <p:spPr>
            <a:xfrm>
              <a:off x="5720678" y="4218733"/>
              <a:ext cx="2716192" cy="1940530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705"/>
                </a:srgbClr>
              </a:outerShdw>
            </a:effectLst>
          </p:spPr>
        </p:pic>
      </p:grpSp>
      <p:sp>
        <p:nvSpPr>
          <p:cNvPr id="114" name="Google Shape;114;p2"/>
          <p:cNvSpPr txBox="1"/>
          <p:nvPr/>
        </p:nvSpPr>
        <p:spPr>
          <a:xfrm>
            <a:off x="5794996" y="781827"/>
            <a:ext cx="255867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에브리타임 자유게시판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9076686" y="771885"/>
            <a:ext cx="229491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소통의 어려움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0" y="6007510"/>
            <a:ext cx="12192000" cy="850490"/>
          </a:xfrm>
          <a:prstGeom prst="rect">
            <a:avLst/>
          </a:prstGeom>
          <a:solidFill>
            <a:srgbClr val="38393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" name="Google Shape;117;p2" descr="데이트 - 무료 사람들개 아이콘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28950" y="2139992"/>
            <a:ext cx="1555012" cy="155501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 txBox="1"/>
          <p:nvPr/>
        </p:nvSpPr>
        <p:spPr>
          <a:xfrm>
            <a:off x="9325330" y="1320533"/>
            <a:ext cx="191105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40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8">
            <a:alphaModFix/>
          </a:blip>
          <a:srcRect t="16336" b="46739"/>
          <a:stretch/>
        </p:blipFill>
        <p:spPr>
          <a:xfrm>
            <a:off x="8010854" y="3915495"/>
            <a:ext cx="2533683" cy="2025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6"/>
          <p:cNvSpPr/>
          <p:nvPr/>
        </p:nvSpPr>
        <p:spPr>
          <a:xfrm>
            <a:off x="3646975" y="3417375"/>
            <a:ext cx="4731300" cy="645900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16"/>
          <p:cNvSpPr/>
          <p:nvPr/>
        </p:nvSpPr>
        <p:spPr>
          <a:xfrm>
            <a:off x="0" y="6007510"/>
            <a:ext cx="12192000" cy="850490"/>
          </a:xfrm>
          <a:prstGeom prst="rect">
            <a:avLst/>
          </a:prstGeom>
          <a:solidFill>
            <a:srgbClr val="38393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7" name="Google Shape;407;p16"/>
          <p:cNvSpPr txBox="1"/>
          <p:nvPr/>
        </p:nvSpPr>
        <p:spPr>
          <a:xfrm>
            <a:off x="3646974" y="2615125"/>
            <a:ext cx="4549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FIND-IT</a:t>
            </a:r>
            <a:endParaRPr sz="9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6"/>
          <p:cNvSpPr txBox="1"/>
          <p:nvPr/>
        </p:nvSpPr>
        <p:spPr>
          <a:xfrm>
            <a:off x="8661529" y="204003"/>
            <a:ext cx="33062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2024 Service Learning Project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6"/>
          <p:cNvSpPr txBox="1"/>
          <p:nvPr/>
        </p:nvSpPr>
        <p:spPr>
          <a:xfrm>
            <a:off x="2718986" y="2030125"/>
            <a:ext cx="7690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분실물 걱정 없는 사회가 될 수 있도록,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16" descr="상자 - 무료 배송 및 배송개 아이콘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1840" y="3954485"/>
            <a:ext cx="2144129" cy="214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6" descr="돋보기 - 무료 상호 작용개 아이콘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560" y="868680"/>
            <a:ext cx="1757680" cy="1757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/>
          <p:nvPr/>
        </p:nvSpPr>
        <p:spPr>
          <a:xfrm>
            <a:off x="8657912" y="1254663"/>
            <a:ext cx="1074656" cy="275078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5134464" y="1260306"/>
            <a:ext cx="1074656" cy="275078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1244338" y="1260306"/>
            <a:ext cx="1074656" cy="275078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-377071" y="348218"/>
            <a:ext cx="2960015" cy="519048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462228" y="423075"/>
            <a:ext cx="196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문제 정의</a:t>
            </a:r>
            <a:endParaRPr/>
          </a:p>
        </p:txBody>
      </p:sp>
      <p:sp>
        <p:nvSpPr>
          <p:cNvPr id="129" name="Google Shape;129;p3"/>
          <p:cNvSpPr/>
          <p:nvPr/>
        </p:nvSpPr>
        <p:spPr>
          <a:xfrm>
            <a:off x="-377071" y="348218"/>
            <a:ext cx="745020" cy="528475"/>
          </a:xfrm>
          <a:prstGeom prst="rect">
            <a:avLst/>
          </a:prstGeom>
          <a:solidFill>
            <a:srgbClr val="3839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819236" y="1847654"/>
            <a:ext cx="3242820" cy="384194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4474590" y="1847653"/>
            <a:ext cx="3242820" cy="384194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8129944" y="1847652"/>
            <a:ext cx="3242820" cy="384194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0" y="6007510"/>
            <a:ext cx="12192000" cy="850490"/>
          </a:xfrm>
          <a:prstGeom prst="rect">
            <a:avLst/>
          </a:prstGeom>
          <a:solidFill>
            <a:srgbClr val="38393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" name="Google Shape;13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1576" y="4372584"/>
            <a:ext cx="1400555" cy="140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00147" y="3797126"/>
            <a:ext cx="2091853" cy="1899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" descr="사용자 검색 - 무료 사람들개 아이콘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29732" y="4382011"/>
            <a:ext cx="1400555" cy="140055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"/>
          <p:cNvSpPr txBox="1"/>
          <p:nvPr/>
        </p:nvSpPr>
        <p:spPr>
          <a:xfrm>
            <a:off x="1161307" y="1288587"/>
            <a:ext cx="25586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정보 분산의 어려움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4816661" y="1288587"/>
            <a:ext cx="25586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정보 노출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8472015" y="1288587"/>
            <a:ext cx="25586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분실물 위치 정보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1031786" y="2627574"/>
            <a:ext cx="2817718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에브리타임, 단체톡방,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 외 커뮤니티 등…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다양한 채널로 분산되어 누락될 수 있음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4687140" y="2781463"/>
            <a:ext cx="281771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신용카드, 학생증…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사진으로 찍어서 올릴 시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개인정보 유출 가능성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8342496" y="2670145"/>
            <a:ext cx="281771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분실물을 발견한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위치 특정이 어려움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따로 정해져 있지 않은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분실물 보관 장소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"/>
          <p:cNvSpPr/>
          <p:nvPr/>
        </p:nvSpPr>
        <p:spPr>
          <a:xfrm rot="-5400000">
            <a:off x="4768645" y="-452285"/>
            <a:ext cx="6971072" cy="7875640"/>
          </a:xfrm>
          <a:custGeom>
            <a:avLst/>
            <a:gdLst/>
            <a:ahLst/>
            <a:cxnLst/>
            <a:rect l="l" t="t" r="r" b="b"/>
            <a:pathLst>
              <a:path w="5484100" h="7236935" extrusionOk="0">
                <a:moveTo>
                  <a:pt x="5484100" y="1668470"/>
                </a:moveTo>
                <a:lnTo>
                  <a:pt x="5481109" y="1668470"/>
                </a:lnTo>
                <a:lnTo>
                  <a:pt x="5481109" y="7236935"/>
                </a:lnTo>
                <a:lnTo>
                  <a:pt x="0" y="7236934"/>
                </a:lnTo>
                <a:lnTo>
                  <a:pt x="0" y="1656341"/>
                </a:lnTo>
                <a:lnTo>
                  <a:pt x="22915" y="1656341"/>
                </a:lnTo>
                <a:lnTo>
                  <a:pt x="2743546" y="0"/>
                </a:lnTo>
                <a:lnTo>
                  <a:pt x="5464176" y="1656341"/>
                </a:lnTo>
                <a:lnTo>
                  <a:pt x="5481109" y="1656341"/>
                </a:lnTo>
                <a:lnTo>
                  <a:pt x="5481109" y="1666650"/>
                </a:lnTo>
                <a:close/>
              </a:path>
            </a:pathLst>
          </a:custGeom>
          <a:gradFill>
            <a:gsLst>
              <a:gs pos="0">
                <a:srgbClr val="F5F7FC"/>
              </a:gs>
              <a:gs pos="74000">
                <a:srgbClr val="BFBFBF"/>
              </a:gs>
              <a:gs pos="83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8" name="Google Shape;148;p4"/>
          <p:cNvGrpSpPr/>
          <p:nvPr/>
        </p:nvGrpSpPr>
        <p:grpSpPr>
          <a:xfrm>
            <a:off x="2083788" y="1760154"/>
            <a:ext cx="3555716" cy="3252103"/>
            <a:chOff x="383987" y="2457406"/>
            <a:chExt cx="3555716" cy="3252103"/>
          </a:xfrm>
        </p:grpSpPr>
        <p:sp>
          <p:nvSpPr>
            <p:cNvPr id="149" name="Google Shape;149;p4"/>
            <p:cNvSpPr/>
            <p:nvPr/>
          </p:nvSpPr>
          <p:spPr>
            <a:xfrm>
              <a:off x="383987" y="2457406"/>
              <a:ext cx="3555716" cy="934347"/>
            </a:xfrm>
            <a:prstGeom prst="roundRect">
              <a:avLst>
                <a:gd name="adj" fmla="val 7736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383987" y="4775162"/>
              <a:ext cx="3555716" cy="934347"/>
            </a:xfrm>
            <a:prstGeom prst="roundRect">
              <a:avLst>
                <a:gd name="adj" fmla="val 7736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51" name="Google Shape;151;p4"/>
            <p:cNvGrpSpPr/>
            <p:nvPr/>
          </p:nvGrpSpPr>
          <p:grpSpPr>
            <a:xfrm>
              <a:off x="1924151" y="3638850"/>
              <a:ext cx="810059" cy="810059"/>
              <a:chOff x="1805179" y="3555206"/>
              <a:chExt cx="810059" cy="810059"/>
            </a:xfrm>
          </p:grpSpPr>
          <p:sp>
            <p:nvSpPr>
              <p:cNvPr id="152" name="Google Shape;152;p4"/>
              <p:cNvSpPr/>
              <p:nvPr/>
            </p:nvSpPr>
            <p:spPr>
              <a:xfrm>
                <a:off x="1805179" y="3851079"/>
                <a:ext cx="810059" cy="218313"/>
              </a:xfrm>
              <a:prstGeom prst="rect">
                <a:avLst/>
              </a:prstGeom>
              <a:solidFill>
                <a:srgbClr val="3839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 rot="5400000">
                <a:off x="1805179" y="3851079"/>
                <a:ext cx="810059" cy="218313"/>
              </a:xfrm>
              <a:prstGeom prst="rect">
                <a:avLst/>
              </a:prstGeom>
              <a:solidFill>
                <a:srgbClr val="3839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54" name="Google Shape;154;p4"/>
          <p:cNvSpPr/>
          <p:nvPr/>
        </p:nvSpPr>
        <p:spPr>
          <a:xfrm>
            <a:off x="-377071" y="348218"/>
            <a:ext cx="2960015" cy="519048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462227" y="423075"/>
            <a:ext cx="267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서비스 아이디어</a:t>
            </a: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-377071" y="348218"/>
            <a:ext cx="745020" cy="528475"/>
          </a:xfrm>
          <a:prstGeom prst="rect">
            <a:avLst/>
          </a:prstGeom>
          <a:solidFill>
            <a:srgbClr val="3839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0" y="6007510"/>
            <a:ext cx="12192000" cy="850490"/>
          </a:xfrm>
          <a:prstGeom prst="rect">
            <a:avLst/>
          </a:prstGeom>
          <a:solidFill>
            <a:srgbClr val="38393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8" name="Google Shape;15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712" y="1376504"/>
            <a:ext cx="1256409" cy="1098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" descr="측은히 여김 - 무료 제스처개 아이콘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7830" y="4206909"/>
            <a:ext cx="902449" cy="90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"/>
          <p:cNvSpPr/>
          <p:nvPr/>
        </p:nvSpPr>
        <p:spPr>
          <a:xfrm>
            <a:off x="3703297" y="2168643"/>
            <a:ext cx="1503038" cy="21710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3487867" y="1890243"/>
            <a:ext cx="18658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간절하게 찾고 있는</a:t>
            </a:r>
            <a:b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물건 분실자</a:t>
            </a:r>
            <a:endParaRPr/>
          </a:p>
        </p:txBody>
      </p:sp>
      <p:sp>
        <p:nvSpPr>
          <p:cNvPr id="162" name="Google Shape;162;p4"/>
          <p:cNvSpPr/>
          <p:nvPr/>
        </p:nvSpPr>
        <p:spPr>
          <a:xfrm>
            <a:off x="3764741" y="4535656"/>
            <a:ext cx="1503038" cy="21710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3525227" y="4238538"/>
            <a:ext cx="18658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신고 방법을 모르는</a:t>
            </a:r>
            <a:b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최초 발견자</a:t>
            </a:r>
            <a:endParaRPr/>
          </a:p>
        </p:txBody>
      </p:sp>
      <p:grpSp>
        <p:nvGrpSpPr>
          <p:cNvPr id="164" name="Google Shape;164;p4"/>
          <p:cNvGrpSpPr/>
          <p:nvPr/>
        </p:nvGrpSpPr>
        <p:grpSpPr>
          <a:xfrm>
            <a:off x="7529081" y="247082"/>
            <a:ext cx="3059469" cy="6363836"/>
            <a:chOff x="8608302" y="526992"/>
            <a:chExt cx="3059469" cy="6363836"/>
          </a:xfrm>
        </p:grpSpPr>
        <p:sp>
          <p:nvSpPr>
            <p:cNvPr id="165" name="Google Shape;165;p4"/>
            <p:cNvSpPr/>
            <p:nvPr/>
          </p:nvSpPr>
          <p:spPr>
            <a:xfrm>
              <a:off x="8713522" y="586067"/>
              <a:ext cx="2879737" cy="6241200"/>
            </a:xfrm>
            <a:prstGeom prst="roundRect">
              <a:avLst>
                <a:gd name="adj" fmla="val 14385"/>
              </a:avLst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66" name="Google Shape;166;p4" descr="텍스트, 전자기기, 스크린샷, 디스플레이이(가) 표시된 사진&#10;&#10;자동 생성된 설명"/>
            <p:cNvPicPr preferRelativeResize="0"/>
            <p:nvPr/>
          </p:nvPicPr>
          <p:blipFill rotWithShape="1">
            <a:blip r:embed="rId6">
              <a:alphaModFix/>
            </a:blip>
            <a:srcRect t="-1" b="-190"/>
            <a:stretch/>
          </p:blipFill>
          <p:spPr>
            <a:xfrm>
              <a:off x="8608302" y="526992"/>
              <a:ext cx="3059469" cy="63638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4"/>
          <p:cNvSpPr/>
          <p:nvPr/>
        </p:nvSpPr>
        <p:spPr>
          <a:xfrm>
            <a:off x="7776146" y="607742"/>
            <a:ext cx="2675421" cy="57824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8" name="Google Shape;168;p4" descr="클립아트, 그래픽, 상징, 그래픽 디자인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83351" y="2293280"/>
            <a:ext cx="2350927" cy="2350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/>
          <p:nvPr/>
        </p:nvSpPr>
        <p:spPr>
          <a:xfrm>
            <a:off x="8949758" y="3815235"/>
            <a:ext cx="724031" cy="279226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8888798" y="2285447"/>
            <a:ext cx="724031" cy="279226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0" y="6007510"/>
            <a:ext cx="12192000" cy="850490"/>
          </a:xfrm>
          <a:prstGeom prst="rect">
            <a:avLst/>
          </a:prstGeom>
          <a:solidFill>
            <a:srgbClr val="38393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-377071" y="348218"/>
            <a:ext cx="2960015" cy="519048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5"/>
          <p:cNvSpPr txBox="1"/>
          <p:nvPr/>
        </p:nvSpPr>
        <p:spPr>
          <a:xfrm>
            <a:off x="462227" y="423075"/>
            <a:ext cx="263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서비스 아이디어</a:t>
            </a:r>
            <a:endParaRPr/>
          </a:p>
        </p:txBody>
      </p:sp>
      <p:sp>
        <p:nvSpPr>
          <p:cNvPr id="178" name="Google Shape;178;p5"/>
          <p:cNvSpPr/>
          <p:nvPr/>
        </p:nvSpPr>
        <p:spPr>
          <a:xfrm>
            <a:off x="-377071" y="348218"/>
            <a:ext cx="745020" cy="528475"/>
          </a:xfrm>
          <a:prstGeom prst="rect">
            <a:avLst/>
          </a:prstGeom>
          <a:solidFill>
            <a:srgbClr val="3839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9" name="Google Shape;179;p5" descr="텍스트, 스크린샷, 로고, 폰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609" y="1548409"/>
            <a:ext cx="1828488" cy="395703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80" name="Google Shape;180;p5" descr="텍스트, 전자기기, 스크린샷, 디스플레이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 t="-1" b="-190"/>
          <a:stretch/>
        </p:blipFill>
        <p:spPr>
          <a:xfrm>
            <a:off x="367949" y="1517367"/>
            <a:ext cx="1945009" cy="404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5"/>
          <p:cNvGrpSpPr/>
          <p:nvPr/>
        </p:nvGrpSpPr>
        <p:grpSpPr>
          <a:xfrm>
            <a:off x="2427690" y="1517367"/>
            <a:ext cx="1945009" cy="4045707"/>
            <a:chOff x="2498498" y="2060739"/>
            <a:chExt cx="2012930" cy="4186987"/>
          </a:xfrm>
        </p:grpSpPr>
        <p:pic>
          <p:nvPicPr>
            <p:cNvPr id="182" name="Google Shape;182;p5" descr="텍스트, 스크린샷, 폰트, 번호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25751" y="2092865"/>
              <a:ext cx="1892340" cy="41024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83" name="Google Shape;183;p5" descr="텍스트, 전자기기, 스크린샷, 디스플레이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 b="-308"/>
            <a:stretch/>
          </p:blipFill>
          <p:spPr>
            <a:xfrm>
              <a:off x="2498498" y="2060739"/>
              <a:ext cx="2012930" cy="41869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p5"/>
          <p:cNvGrpSpPr/>
          <p:nvPr/>
        </p:nvGrpSpPr>
        <p:grpSpPr>
          <a:xfrm>
            <a:off x="4487431" y="1517367"/>
            <a:ext cx="1945009" cy="4045707"/>
            <a:chOff x="4643267" y="2060739"/>
            <a:chExt cx="2012930" cy="4233558"/>
          </a:xfrm>
        </p:grpSpPr>
        <p:pic>
          <p:nvPicPr>
            <p:cNvPr id="185" name="Google Shape;185;p5" descr="텍스트, 스크린샷, 폰트, 소프트웨어이(가) 표시된 사진&#10;&#10;자동 생성된 설명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09284" y="2102994"/>
              <a:ext cx="1892340" cy="41024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86" name="Google Shape;186;p5" descr="텍스트, 전자기기, 스크린샷, 디스플레이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 b="-308"/>
            <a:stretch/>
          </p:blipFill>
          <p:spPr>
            <a:xfrm>
              <a:off x="4643267" y="2060739"/>
              <a:ext cx="2012930" cy="42335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7" name="Google Shape;187;p5"/>
          <p:cNvGrpSpPr/>
          <p:nvPr/>
        </p:nvGrpSpPr>
        <p:grpSpPr>
          <a:xfrm>
            <a:off x="6547171" y="1517367"/>
            <a:ext cx="1945009" cy="4045707"/>
            <a:chOff x="6709435" y="2060739"/>
            <a:chExt cx="2012930" cy="4186987"/>
          </a:xfrm>
        </p:grpSpPr>
        <p:pic>
          <p:nvPicPr>
            <p:cNvPr id="188" name="Google Shape;188;p5" descr="텍스트, 스크린샷, 폰트, 번호이(가) 표시된 사진&#10;&#10;자동 생성된 설명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795832" y="2102994"/>
              <a:ext cx="1892340" cy="41024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89" name="Google Shape;189;p5" descr="텍스트, 전자기기, 스크린샷, 디스플레이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 t="-2" b="195"/>
            <a:stretch/>
          </p:blipFill>
          <p:spPr>
            <a:xfrm>
              <a:off x="6709435" y="2060739"/>
              <a:ext cx="2012930" cy="41869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5"/>
          <p:cNvSpPr/>
          <p:nvPr/>
        </p:nvSpPr>
        <p:spPr>
          <a:xfrm>
            <a:off x="2508051" y="1576484"/>
            <a:ext cx="1798170" cy="3945761"/>
          </a:xfrm>
          <a:prstGeom prst="roundRect">
            <a:avLst>
              <a:gd name="adj" fmla="val 12519"/>
            </a:avLst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4574930" y="1582580"/>
            <a:ext cx="1771829" cy="3895609"/>
          </a:xfrm>
          <a:prstGeom prst="roundRect">
            <a:avLst>
              <a:gd name="adj" fmla="val 12519"/>
            </a:avLst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5"/>
          <p:cNvSpPr/>
          <p:nvPr/>
        </p:nvSpPr>
        <p:spPr>
          <a:xfrm>
            <a:off x="6633629" y="1581850"/>
            <a:ext cx="1771829" cy="3923593"/>
          </a:xfrm>
          <a:prstGeom prst="roundRect">
            <a:avLst>
              <a:gd name="adj" fmla="val 12519"/>
            </a:avLst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5"/>
          <p:cNvSpPr/>
          <p:nvPr/>
        </p:nvSpPr>
        <p:spPr>
          <a:xfrm>
            <a:off x="6635733" y="1757680"/>
            <a:ext cx="1771829" cy="3582953"/>
          </a:xfrm>
          <a:prstGeom prst="roundRect">
            <a:avLst>
              <a:gd name="adj" fmla="val 1176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5"/>
          <p:cNvSpPr/>
          <p:nvPr/>
        </p:nvSpPr>
        <p:spPr>
          <a:xfrm>
            <a:off x="4574930" y="1746620"/>
            <a:ext cx="1771829" cy="3632200"/>
          </a:xfrm>
          <a:prstGeom prst="roundRect">
            <a:avLst>
              <a:gd name="adj" fmla="val 1176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2502546" y="1585844"/>
            <a:ext cx="1793839" cy="3875158"/>
          </a:xfrm>
          <a:prstGeom prst="roundRect">
            <a:avLst>
              <a:gd name="adj" fmla="val 113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5"/>
          <p:cNvSpPr/>
          <p:nvPr/>
        </p:nvSpPr>
        <p:spPr>
          <a:xfrm>
            <a:off x="438454" y="1589652"/>
            <a:ext cx="1793839" cy="3871349"/>
          </a:xfrm>
          <a:prstGeom prst="roundRect">
            <a:avLst>
              <a:gd name="adj" fmla="val 1176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8606911" y="2285447"/>
            <a:ext cx="3234327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발견자가 손쉽게 분실물을 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찾고 돌려줄 있도록!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분실자는 정확한 정보와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편리한 소통으로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빠르게 찾을 수 있도록!</a:t>
            </a:r>
            <a:endParaRPr/>
          </a:p>
        </p:txBody>
      </p:sp>
      <p:pic>
        <p:nvPicPr>
          <p:cNvPr id="198" name="Google Shape;198;p5" descr="클립아트, 그래픽, 상징, 그래픽 디자인이(가) 표시된 사진&#10;&#10;자동 생성된 설명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4081" y="2972784"/>
            <a:ext cx="1152743" cy="1152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45925" y="1551384"/>
            <a:ext cx="1828500" cy="3962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05135" y="1559338"/>
            <a:ext cx="1828500" cy="396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01" name="Google Shape;201;p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94279" y="1566894"/>
            <a:ext cx="1812000" cy="3927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/>
          <p:nvPr/>
        </p:nvSpPr>
        <p:spPr>
          <a:xfrm>
            <a:off x="0" y="6007510"/>
            <a:ext cx="12192000" cy="850490"/>
          </a:xfrm>
          <a:prstGeom prst="rect">
            <a:avLst/>
          </a:prstGeom>
          <a:solidFill>
            <a:srgbClr val="38393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-377071" y="348218"/>
            <a:ext cx="2960015" cy="519048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6"/>
          <p:cNvSpPr txBox="1"/>
          <p:nvPr/>
        </p:nvSpPr>
        <p:spPr>
          <a:xfrm>
            <a:off x="462229" y="423075"/>
            <a:ext cx="220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기능 설명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-377071" y="348218"/>
            <a:ext cx="745020" cy="528475"/>
          </a:xfrm>
          <a:prstGeom prst="rect">
            <a:avLst/>
          </a:prstGeom>
          <a:solidFill>
            <a:srgbClr val="3839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801275" y="1305275"/>
            <a:ext cx="10614600" cy="6046800"/>
          </a:xfrm>
          <a:prstGeom prst="roundRect">
            <a:avLst>
              <a:gd name="adj" fmla="val 4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2" name="Google Shape;212;p6"/>
          <p:cNvPicPr preferRelativeResize="0"/>
          <p:nvPr/>
        </p:nvPicPr>
        <p:blipFill rotWithShape="1">
          <a:blip r:embed="rId3">
            <a:alphaModFix/>
          </a:blip>
          <a:srcRect b="8062"/>
          <a:stretch/>
        </p:blipFill>
        <p:spPr>
          <a:xfrm>
            <a:off x="665238" y="1126639"/>
            <a:ext cx="10861523" cy="5731371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213" name="Google Shape;21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725" y="2143338"/>
            <a:ext cx="10432548" cy="43706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"/>
          <p:cNvSpPr txBox="1"/>
          <p:nvPr/>
        </p:nvSpPr>
        <p:spPr>
          <a:xfrm>
            <a:off x="2665116" y="423071"/>
            <a:ext cx="629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/>
              <a:t>서비스 플로우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1120305f3_2_16"/>
          <p:cNvSpPr/>
          <p:nvPr/>
        </p:nvSpPr>
        <p:spPr>
          <a:xfrm>
            <a:off x="0" y="6007510"/>
            <a:ext cx="12192000" cy="850500"/>
          </a:xfrm>
          <a:prstGeom prst="rect">
            <a:avLst/>
          </a:prstGeom>
          <a:solidFill>
            <a:srgbClr val="38393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g321120305f3_2_16"/>
          <p:cNvSpPr/>
          <p:nvPr/>
        </p:nvSpPr>
        <p:spPr>
          <a:xfrm>
            <a:off x="-377071" y="348218"/>
            <a:ext cx="2960100" cy="5190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g321120305f3_2_16"/>
          <p:cNvSpPr txBox="1"/>
          <p:nvPr/>
        </p:nvSpPr>
        <p:spPr>
          <a:xfrm>
            <a:off x="462229" y="423075"/>
            <a:ext cx="220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기능 설명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321120305f3_2_16"/>
          <p:cNvSpPr/>
          <p:nvPr/>
        </p:nvSpPr>
        <p:spPr>
          <a:xfrm>
            <a:off x="-377071" y="348218"/>
            <a:ext cx="744900" cy="528600"/>
          </a:xfrm>
          <a:prstGeom prst="rect">
            <a:avLst/>
          </a:prstGeom>
          <a:solidFill>
            <a:srgbClr val="3839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321120305f3_2_16"/>
          <p:cNvSpPr/>
          <p:nvPr/>
        </p:nvSpPr>
        <p:spPr>
          <a:xfrm>
            <a:off x="801275" y="1305275"/>
            <a:ext cx="10614600" cy="6046800"/>
          </a:xfrm>
          <a:prstGeom prst="roundRect">
            <a:avLst>
              <a:gd name="adj" fmla="val 4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5" name="Google Shape;225;g321120305f3_2_16"/>
          <p:cNvPicPr preferRelativeResize="0"/>
          <p:nvPr/>
        </p:nvPicPr>
        <p:blipFill rotWithShape="1">
          <a:blip r:embed="rId3">
            <a:alphaModFix/>
          </a:blip>
          <a:srcRect b="8062"/>
          <a:stretch/>
        </p:blipFill>
        <p:spPr>
          <a:xfrm>
            <a:off x="665238" y="1126639"/>
            <a:ext cx="10861523" cy="5731371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226" name="Google Shape;226;g321120305f3_2_16"/>
          <p:cNvPicPr preferRelativeResize="0"/>
          <p:nvPr/>
        </p:nvPicPr>
        <p:blipFill rotWithShape="1">
          <a:blip r:embed="rId4">
            <a:alphaModFix/>
          </a:blip>
          <a:srcRect l="18526" b="50290"/>
          <a:stretch/>
        </p:blipFill>
        <p:spPr>
          <a:xfrm>
            <a:off x="1039802" y="2917276"/>
            <a:ext cx="10272471" cy="262591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321120305f3_2_16"/>
          <p:cNvSpPr txBox="1"/>
          <p:nvPr/>
        </p:nvSpPr>
        <p:spPr>
          <a:xfrm>
            <a:off x="2665116" y="423071"/>
            <a:ext cx="629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/>
              <a:t>역할 - 분실물 발견자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21120305f3_2_27"/>
          <p:cNvSpPr/>
          <p:nvPr/>
        </p:nvSpPr>
        <p:spPr>
          <a:xfrm>
            <a:off x="0" y="6007510"/>
            <a:ext cx="12192000" cy="850500"/>
          </a:xfrm>
          <a:prstGeom prst="rect">
            <a:avLst/>
          </a:prstGeom>
          <a:solidFill>
            <a:srgbClr val="38393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g321120305f3_2_27"/>
          <p:cNvSpPr/>
          <p:nvPr/>
        </p:nvSpPr>
        <p:spPr>
          <a:xfrm>
            <a:off x="-377071" y="348218"/>
            <a:ext cx="2960100" cy="5190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g321120305f3_2_27"/>
          <p:cNvSpPr txBox="1"/>
          <p:nvPr/>
        </p:nvSpPr>
        <p:spPr>
          <a:xfrm>
            <a:off x="462229" y="423075"/>
            <a:ext cx="220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기능 설명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321120305f3_2_27"/>
          <p:cNvSpPr/>
          <p:nvPr/>
        </p:nvSpPr>
        <p:spPr>
          <a:xfrm>
            <a:off x="-377071" y="348218"/>
            <a:ext cx="744900" cy="528600"/>
          </a:xfrm>
          <a:prstGeom prst="rect">
            <a:avLst/>
          </a:prstGeom>
          <a:solidFill>
            <a:srgbClr val="3839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g321120305f3_2_27"/>
          <p:cNvSpPr/>
          <p:nvPr/>
        </p:nvSpPr>
        <p:spPr>
          <a:xfrm>
            <a:off x="801275" y="1305275"/>
            <a:ext cx="10614600" cy="6046800"/>
          </a:xfrm>
          <a:prstGeom prst="roundRect">
            <a:avLst>
              <a:gd name="adj" fmla="val 4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8" name="Google Shape;238;g321120305f3_2_27"/>
          <p:cNvPicPr preferRelativeResize="0"/>
          <p:nvPr/>
        </p:nvPicPr>
        <p:blipFill rotWithShape="1">
          <a:blip r:embed="rId3">
            <a:alphaModFix/>
          </a:blip>
          <a:srcRect b="8062"/>
          <a:stretch/>
        </p:blipFill>
        <p:spPr>
          <a:xfrm>
            <a:off x="665238" y="1126639"/>
            <a:ext cx="10861523" cy="5731371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239" name="Google Shape;239;g321120305f3_2_27"/>
          <p:cNvPicPr preferRelativeResize="0"/>
          <p:nvPr/>
        </p:nvPicPr>
        <p:blipFill rotWithShape="1">
          <a:blip r:embed="rId4">
            <a:alphaModFix/>
          </a:blip>
          <a:srcRect l="18526" t="50290"/>
          <a:stretch/>
        </p:blipFill>
        <p:spPr>
          <a:xfrm>
            <a:off x="1039802" y="2783326"/>
            <a:ext cx="10272471" cy="262591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321120305f3_2_27"/>
          <p:cNvSpPr txBox="1"/>
          <p:nvPr/>
        </p:nvSpPr>
        <p:spPr>
          <a:xfrm>
            <a:off x="2665116" y="423071"/>
            <a:ext cx="629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/>
              <a:t>역할 - 분실물 분실자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"/>
          <p:cNvSpPr/>
          <p:nvPr/>
        </p:nvSpPr>
        <p:spPr>
          <a:xfrm>
            <a:off x="1255457" y="1673822"/>
            <a:ext cx="3146422" cy="319226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7"/>
          <p:cNvSpPr/>
          <p:nvPr/>
        </p:nvSpPr>
        <p:spPr>
          <a:xfrm>
            <a:off x="0" y="6007510"/>
            <a:ext cx="12192000" cy="850490"/>
          </a:xfrm>
          <a:prstGeom prst="rect">
            <a:avLst/>
          </a:prstGeom>
          <a:solidFill>
            <a:srgbClr val="38393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7"/>
          <p:cNvSpPr/>
          <p:nvPr/>
        </p:nvSpPr>
        <p:spPr>
          <a:xfrm>
            <a:off x="-377071" y="348218"/>
            <a:ext cx="2960015" cy="519048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7"/>
          <p:cNvSpPr txBox="1"/>
          <p:nvPr/>
        </p:nvSpPr>
        <p:spPr>
          <a:xfrm>
            <a:off x="462229" y="423075"/>
            <a:ext cx="220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기능 설명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7"/>
          <p:cNvSpPr/>
          <p:nvPr/>
        </p:nvSpPr>
        <p:spPr>
          <a:xfrm>
            <a:off x="-377071" y="348218"/>
            <a:ext cx="745020" cy="528475"/>
          </a:xfrm>
          <a:prstGeom prst="rect">
            <a:avLst/>
          </a:prstGeom>
          <a:solidFill>
            <a:srgbClr val="3839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0" name="Google Shape;250;p7"/>
          <p:cNvGrpSpPr/>
          <p:nvPr/>
        </p:nvGrpSpPr>
        <p:grpSpPr>
          <a:xfrm>
            <a:off x="8697433" y="876693"/>
            <a:ext cx="2747951" cy="5715863"/>
            <a:chOff x="367949" y="1517367"/>
            <a:chExt cx="1945009" cy="4045707"/>
          </a:xfrm>
        </p:grpSpPr>
        <p:pic>
          <p:nvPicPr>
            <p:cNvPr id="251" name="Google Shape;251;p7" descr="텍스트, 전자기기, 스크린샷, 디스플레이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t="-1" b="-190"/>
            <a:stretch/>
          </p:blipFill>
          <p:spPr>
            <a:xfrm>
              <a:off x="367949" y="1517367"/>
              <a:ext cx="1945009" cy="4045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7"/>
            <p:cNvSpPr/>
            <p:nvPr/>
          </p:nvSpPr>
          <p:spPr>
            <a:xfrm>
              <a:off x="438454" y="1589652"/>
              <a:ext cx="1793839" cy="3871349"/>
            </a:xfrm>
            <a:prstGeom prst="roundRect">
              <a:avLst>
                <a:gd name="adj" fmla="val 1176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3" name="Google Shape;253;p7"/>
          <p:cNvSpPr txBox="1"/>
          <p:nvPr/>
        </p:nvSpPr>
        <p:spPr>
          <a:xfrm>
            <a:off x="746616" y="2433186"/>
            <a:ext cx="77568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ko-KR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분실 및 습득을 알리는 게시물 작성 시, 분실물의 주요 카테고리 </a:t>
            </a:r>
            <a:br>
              <a:rPr lang="ko-KR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(ex. 전자기기, 지갑, 가방 등)을 기입</a:t>
            </a:r>
            <a:endParaRPr sz="20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0" indent="-342900" algn="l" rtl="0"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분실자가 </a:t>
            </a:r>
            <a:r>
              <a:rPr lang="ko-KR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원하는 정보를 빠르고 정확하게 찾을 수 있</a:t>
            </a:r>
            <a:r>
              <a:rPr lang="ko-KR" sz="2000"/>
              <a:t>음</a:t>
            </a:r>
            <a:b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7"/>
          <p:cNvSpPr txBox="1"/>
          <p:nvPr/>
        </p:nvSpPr>
        <p:spPr>
          <a:xfrm>
            <a:off x="746616" y="1427296"/>
            <a:ext cx="629084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>
                <a:solidFill>
                  <a:srgbClr val="000000"/>
                </a:solidFill>
              </a:rPr>
              <a:t>1. 분실물의 카테고리화</a:t>
            </a:r>
            <a:endParaRPr sz="2800" b="1">
              <a:solidFill>
                <a:schemeClr val="dk1"/>
              </a:solidFill>
            </a:endParaRPr>
          </a:p>
        </p:txBody>
      </p:sp>
      <p:pic>
        <p:nvPicPr>
          <p:cNvPr id="255" name="Google Shape;25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4877" y="922634"/>
            <a:ext cx="2546100" cy="5517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889</Words>
  <Application>Microsoft Macintosh PowerPoint</Application>
  <PresentationFormat>와이드스크린</PresentationFormat>
  <Paragraphs>164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junemyeong</dc:creator>
  <cp:lastModifiedBy>김철희</cp:lastModifiedBy>
  <cp:revision>1</cp:revision>
  <dcterms:created xsi:type="dcterms:W3CDTF">2024-12-10T06:18:14Z</dcterms:created>
  <dcterms:modified xsi:type="dcterms:W3CDTF">2024-12-29T02:28:08Z</dcterms:modified>
</cp:coreProperties>
</file>